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re Sugar" charset="1" panose="00000000000000000000"/>
      <p:regular r:id="rId24"/>
    </p:embeddedFont>
    <p:embeddedFont>
      <p:font typeface="Fredoka" charset="1" panose="02000000000000000000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ode Pro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2326" y="2776555"/>
            <a:ext cx="7591674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00"/>
              </a:lnSpc>
            </a:pPr>
            <a:r>
              <a:rPr lang="en-US" sz="7500" spc="179">
                <a:solidFill>
                  <a:srgbClr val="FAFAFA"/>
                </a:solidFill>
                <a:latin typeface="More Sugar"/>
              </a:rPr>
              <a:t>Transport Management 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21403" y="-2540106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05727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5143500"/>
                </a:moveTo>
                <a:lnTo>
                  <a:pt x="10287000" y="5143500"/>
                </a:lnTo>
                <a:lnTo>
                  <a:pt x="10287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045668" y="6827948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19873" y="388930"/>
            <a:ext cx="6339427" cy="9509140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41603" t="0" r="-4160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52326" y="6761273"/>
            <a:ext cx="622664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3">
                <a:solidFill>
                  <a:srgbClr val="FFFFFF"/>
                </a:solidFill>
                <a:latin typeface="Fredoka Bold"/>
              </a:rPr>
              <a:t>Muhammad Sohaib</a:t>
            </a:r>
          </a:p>
          <a:p>
            <a:pPr algn="l">
              <a:lnSpc>
                <a:spcPts val="4900"/>
              </a:lnSpc>
            </a:pPr>
            <a:r>
              <a:rPr lang="en-US" sz="3500" spc="3">
                <a:solidFill>
                  <a:srgbClr val="FFFFFF"/>
                </a:solidFill>
                <a:latin typeface="Fredoka Bold"/>
              </a:rPr>
              <a:t>SP22-BCS-057</a:t>
            </a:r>
          </a:p>
          <a:p>
            <a:pPr algn="l">
              <a:lnSpc>
                <a:spcPts val="4900"/>
              </a:lnSpc>
            </a:pPr>
            <a:r>
              <a:rPr lang="en-US" sz="3500" spc="3">
                <a:solidFill>
                  <a:srgbClr val="FFFFFF"/>
                </a:solidFill>
                <a:latin typeface="Fredoka Bold"/>
              </a:rPr>
              <a:t>Database Systems</a:t>
            </a:r>
          </a:p>
          <a:p>
            <a:pPr algn="l">
              <a:lnSpc>
                <a:spcPts val="4900"/>
              </a:lnSpc>
            </a:pPr>
            <a:r>
              <a:rPr lang="en-US" sz="3500" spc="3">
                <a:solidFill>
                  <a:srgbClr val="FFFFFF"/>
                </a:solidFill>
                <a:latin typeface="Fredoka Bold"/>
              </a:rPr>
              <a:t>Instructor: Dr. Umer Rashid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995" y="3279847"/>
            <a:ext cx="12151246" cy="614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Vehicle Table: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RegistrationNumber: Ensures unique registration numbers</a:t>
            </a:r>
          </a:p>
          <a:p>
            <a:pPr algn="l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 </a:t>
            </a:r>
            <a:r>
              <a:rPr lang="en-US" sz="5000" spc="5">
                <a:solidFill>
                  <a:srgbClr val="FAFAFA"/>
                </a:solidFill>
                <a:latin typeface="Fredoka Bold"/>
              </a:rPr>
              <a:t>Driver Table: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LicenseNumber: Ensures unique license numbers</a:t>
            </a:r>
          </a:p>
          <a:p>
            <a:pPr algn="l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 </a:t>
            </a:r>
            <a:r>
              <a:rPr lang="en-US" sz="5000" spc="5">
                <a:solidFill>
                  <a:srgbClr val="FAFAFA"/>
                </a:solidFill>
                <a:latin typeface="Fredoka Bold"/>
              </a:rPr>
              <a:t>Importance: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Ensuring data integrity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Avoiding duplicates</a:t>
            </a:r>
          </a:p>
          <a:p>
            <a:pPr algn="l">
              <a:lnSpc>
                <a:spcPts val="46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Unique Constraints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995" y="3279847"/>
            <a:ext cx="12151246" cy="467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Check Constraints: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Vehicle S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tatus: active, maintenance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Driver Status: available, on leave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Booking Payment Status: pending, completed</a:t>
            </a:r>
          </a:p>
          <a:p>
            <a:pPr algn="l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Importance: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Ensuring accurate and consistent data</a:t>
            </a:r>
          </a:p>
          <a:p>
            <a:pPr algn="l">
              <a:lnSpc>
                <a:spcPts val="46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Data Integrity and Constraints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1282" y="1028700"/>
            <a:ext cx="12888018" cy="7670197"/>
          </a:xfrm>
          <a:custGeom>
            <a:avLst/>
            <a:gdLst/>
            <a:ahLst/>
            <a:cxnLst/>
            <a:rect r="r" b="b" t="t" l="l"/>
            <a:pathLst>
              <a:path h="7670197" w="12888018">
                <a:moveTo>
                  <a:pt x="0" y="0"/>
                </a:moveTo>
                <a:lnTo>
                  <a:pt x="12888018" y="0"/>
                </a:lnTo>
                <a:lnTo>
                  <a:pt x="12888018" y="7670197"/>
                </a:lnTo>
                <a:lnTo>
                  <a:pt x="0" y="767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36781"/>
            <a:ext cx="941630" cy="929131"/>
          </a:xfrm>
          <a:custGeom>
            <a:avLst/>
            <a:gdLst/>
            <a:ahLst/>
            <a:cxnLst/>
            <a:rect r="r" b="b" t="t" l="l"/>
            <a:pathLst>
              <a:path h="929131" w="941630">
                <a:moveTo>
                  <a:pt x="0" y="0"/>
                </a:moveTo>
                <a:lnTo>
                  <a:pt x="941630" y="0"/>
                </a:lnTo>
                <a:lnTo>
                  <a:pt x="941630" y="929131"/>
                </a:lnTo>
                <a:lnTo>
                  <a:pt x="0" y="929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778073"/>
            <a:ext cx="5298141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95">
                <a:solidFill>
                  <a:srgbClr val="FFBD59"/>
                </a:solidFill>
                <a:latin typeface="More Sugar"/>
              </a:rPr>
              <a:t>Entity</a:t>
            </a:r>
          </a:p>
          <a:p>
            <a:pPr algn="l">
              <a:lnSpc>
                <a:spcPts val="5599"/>
              </a:lnSpc>
            </a:pPr>
            <a:r>
              <a:rPr lang="en-US" sz="3999" spc="95">
                <a:solidFill>
                  <a:srgbClr val="FFBD59"/>
                </a:solidFill>
                <a:latin typeface="More Sugar"/>
              </a:rPr>
              <a:t>Relationship </a:t>
            </a:r>
          </a:p>
          <a:p>
            <a:pPr algn="l">
              <a:lnSpc>
                <a:spcPts val="5599"/>
              </a:lnSpc>
            </a:pPr>
            <a:r>
              <a:rPr lang="en-US" sz="3999" spc="95">
                <a:solidFill>
                  <a:srgbClr val="FFBD59"/>
                </a:solidFill>
                <a:latin typeface="More Sugar"/>
              </a:rPr>
              <a:t>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8405" y="3216029"/>
            <a:ext cx="11484057" cy="63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O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ne Route to Many Schedules: Each route can have multiple schedules.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One Vehicle to Many Schedules: Each vehicle can have multiple schedules.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One Driver to Many Schedules: Each driver can be assigned to multiple schedules.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On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e Schedule to Many Bookings: Each schedule can have multiple bookings.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One Passenger to Many Bookings: Each passenger can make multiple bookings.</a:t>
            </a:r>
          </a:p>
          <a:p>
            <a:pPr algn="l">
              <a:lnSpc>
                <a:spcPts val="46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Types of Relationships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8405" y="3187454"/>
            <a:ext cx="12151246" cy="650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4">
                <a:solidFill>
                  <a:srgbClr val="FAFAFA"/>
                </a:solidFill>
                <a:latin typeface="Fredoka Bold"/>
              </a:rPr>
              <a:t>Examples: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Adding a New Vehicle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Scheduling a Trip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Booking a Seat for a Passenger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Updating Driver Status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Managing Route Changes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Handling Maintenance Requests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Generating Reports and Analytics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Use Case Scenarios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995" y="4263779"/>
            <a:ext cx="12151246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Improved efficiency in managing transport operations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Enhanced tracking of vehicles and drivers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Better customer service through reliable booking and scheduling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325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Benefits of the Transport Management System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38668" y="640372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8405" y="3206504"/>
            <a:ext cx="12151246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Challenges: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Integration complexity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Data accuracy and consistency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User adoption</a:t>
            </a:r>
          </a:p>
          <a:p>
            <a:pPr algn="l">
              <a:lnSpc>
                <a:spcPts val="5599"/>
              </a:lnSpc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Future Improvements: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Real-time tracking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Mobile app integration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Predictive analytics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76618" y="1398418"/>
            <a:ext cx="9685786" cy="245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FBD59"/>
                </a:solidFill>
                <a:latin typeface="More Sugar"/>
              </a:rPr>
              <a:t>Challenges and Future Improvements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601112">
            <a:off x="-816004" y="-114914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958" r="0" b="7958"/>
            <a:stretch>
              <a:fillRect/>
            </a:stretch>
          </p:blipFill>
          <p:spPr>
            <a:xfrm flipH="false" flipV="false"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8010" r="0" b="8010"/>
            <a:stretch>
              <a:fillRect/>
            </a:stretch>
          </p:blipFill>
          <p:spPr>
            <a:xfrm flipH="false" flipV="false"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9088" r="0" b="29088"/>
            <a:stretch>
              <a:fillRect/>
            </a:stretch>
          </p:blipFill>
          <p:spPr>
            <a:xfrm flipH="false" flipV="false">
              <a:off x="0" y="6921500"/>
              <a:ext cx="24384000" cy="67945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true" flipV="true" rot="-5400000">
            <a:off x="5191078" y="8838543"/>
            <a:ext cx="17462562" cy="8731281"/>
          </a:xfrm>
          <a:custGeom>
            <a:avLst/>
            <a:gdLst/>
            <a:ahLst/>
            <a:cxnLst/>
            <a:rect r="r" b="b" t="t" l="l"/>
            <a:pathLst>
              <a:path h="8731281" w="17462562">
                <a:moveTo>
                  <a:pt x="17462563" y="8731281"/>
                </a:moveTo>
                <a:lnTo>
                  <a:pt x="0" y="8731281"/>
                </a:lnTo>
                <a:lnTo>
                  <a:pt x="0" y="0"/>
                </a:lnTo>
                <a:lnTo>
                  <a:pt x="17462563" y="0"/>
                </a:lnTo>
                <a:lnTo>
                  <a:pt x="17462563" y="8731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02990" y="7144505"/>
            <a:ext cx="6926576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AFAFA"/>
                </a:solidFill>
                <a:latin typeface="Fredoka Bold"/>
              </a:rPr>
              <a:t>Provides a comprehensive solution for efficient transport operations.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AFAFA"/>
                </a:solidFill>
                <a:latin typeface="Fredoka Bold"/>
              </a:rPr>
              <a:t>Emphasize the importance of streamlined management of vehicles, drivers, routes, and bookings.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02990" y="5993198"/>
            <a:ext cx="7023734" cy="119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4"/>
              </a:lnSpc>
            </a:pPr>
            <a:r>
              <a:rPr lang="en-US" sz="9900">
                <a:solidFill>
                  <a:srgbClr val="FFBD59"/>
                </a:solidFill>
                <a:latin typeface="More Sugar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259300" y="366312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0"/>
                </a:moveTo>
                <a:lnTo>
                  <a:pt x="0" y="0"/>
                </a:lnTo>
                <a:lnTo>
                  <a:pt x="0" y="5335711"/>
                </a:lnTo>
                <a:lnTo>
                  <a:pt x="4828818" y="5335711"/>
                </a:lnTo>
                <a:lnTo>
                  <a:pt x="48288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35637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459182" y="419285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21839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3304" y="1028700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25515" y="7864507"/>
            <a:ext cx="583697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</a:rPr>
              <a:t>Contact:</a:t>
            </a:r>
          </a:p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FFFF"/>
                </a:solidFill>
                <a:latin typeface="Code Pro"/>
              </a:rPr>
              <a:t>muhammadsohaib800k@gmail.com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5514" y="2033101"/>
            <a:ext cx="9829092" cy="392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"/>
              </a:rPr>
              <a:t>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4680" y="6204980"/>
            <a:ext cx="457864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latin typeface="Fredoka Bold"/>
              </a:rPr>
              <a:t>Stay tuned for more!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717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101063" y="6811057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1870" y="1921229"/>
            <a:ext cx="10317430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Overview: Comprehensive Coordination, Operational Streamlining, Enhanced Efficiency and Experience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"/>
              </a:rPr>
              <a:t>Objectives</a:t>
            </a:r>
            <a:r>
              <a:rPr lang="en-US" sz="3999" spc="3">
                <a:solidFill>
                  <a:srgbClr val="FAFAFA"/>
                </a:solidFill>
                <a:latin typeface="Fredoka Bold"/>
              </a:rPr>
              <a:t>: Streamline transport operations, improve efficiency, enhance customer experience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Importance: Efficient management of vehicles, drivers, and routes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65264">
            <a:off x="6949548" y="833252"/>
            <a:ext cx="5784376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341" y="-924433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717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101063" y="6811057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26681" y="2519748"/>
            <a:ext cx="10317430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ENTITIES: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Vehicle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Schedule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Route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Passenger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Driver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Booking</a:t>
            </a:r>
          </a:p>
          <a:p>
            <a:pPr algn="l">
              <a:lnSpc>
                <a:spcPts val="5599"/>
              </a:lnSpc>
            </a:pPr>
            <a:r>
              <a:rPr lang="en-US" sz="3999" spc="3">
                <a:solidFill>
                  <a:srgbClr val="FAFAFA"/>
                </a:solidFill>
                <a:latin typeface="Fredoka Bold"/>
              </a:rPr>
              <a:t>Normalized Database (3NF)</a:t>
            </a:r>
          </a:p>
        </p:txBody>
      </p:sp>
      <p:sp>
        <p:nvSpPr>
          <p:cNvPr name="TextBox 5" id="5"/>
          <p:cNvSpPr txBox="true"/>
          <p:nvPr/>
        </p:nvSpPr>
        <p:spPr>
          <a:xfrm rot="65264">
            <a:off x="6941614" y="868990"/>
            <a:ext cx="9557098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Database Schema 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341" y="-924433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5082" t="0" r="-50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823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VehicleID: INT, Primary Key, Auto-increment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RegistrationNumber: VARCHAR(20), Unique, Not Null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VehicleType: VARCHAR(50)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Capacity: INT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Status: VARCHAR(20), Not Null, Check constraint (active, maintenance)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Managing vehicle details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Tracking vehicle status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1st Entity: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VEHICLE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t="0" r="-250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75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DriverID: INT, Primary Key, Auto-increment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Name: VA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RCHAR(100), Not Null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LicenseNumber: VARCHAR(20), Unique, Not Null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Conta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ctInfo: VARCHAR(100)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Status: VARCHAR(20), Not Null, Check constraint (available, on leave)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Stor</a:t>
            </a:r>
            <a:r>
              <a:rPr lang="en-US" sz="3300" spc="3">
                <a:solidFill>
                  <a:srgbClr val="FAFAFA"/>
                </a:solidFill>
                <a:latin typeface="Fredoka Bold"/>
              </a:rPr>
              <a:t>ing driver information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Monitoring driver availability</a:t>
            </a:r>
          </a:p>
          <a:p>
            <a:pPr algn="just">
              <a:lnSpc>
                <a:spcPts val="4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2nd Enitity: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DRIVER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t="0" r="-250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641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RouteID: INT, Primary Key, Auto-increment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StartLocation: VARCHAR(100), Not Null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EndLocation: VARCHAR(100), Not Null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Distance: FLOAT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EstimatedTime: TIME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Defining travel routes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Estimating travel time and distance</a:t>
            </a:r>
          </a:p>
          <a:p>
            <a:pPr algn="just">
              <a:lnSpc>
                <a:spcPts val="4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3rd Entity: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ROUTE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t="0" r="-2506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75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ScheduleID: INT, Primary Key, Auto-increment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RouteID: INT, Foreign Key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VehicleID: INT, Foreign Key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DriverID: INT, Foreign Key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DepartureTime: DATETIME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ArrivalTime: DATETIME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Scheduling trips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Associating routes with vehicles and drivers</a:t>
            </a:r>
          </a:p>
          <a:p>
            <a:pPr algn="just">
              <a:lnSpc>
                <a:spcPts val="4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4th Entity: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SCHEDULE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4036" y="7850574"/>
            <a:ext cx="5344617" cy="212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BD59"/>
                </a:solidFill>
                <a:latin typeface="Canva Sans Bold Italics"/>
              </a:rPr>
              <a:t>Foreign Key Constraints: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RouteID references Route (RouteID)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VehicleID references Vehicle (VehicleID)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DriverID references Driver (DriverID)</a:t>
            </a:r>
          </a:p>
          <a:p>
            <a:pPr algn="l">
              <a:lnSpc>
                <a:spcPts val="396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t="0" r="-250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583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PassengerID: INT, Primary Key, Auto-increment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Name: VARCHAR(100), Not Null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ContactInfo: VARCHAR(100)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Managing passenger details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Contacting passengers if needed</a:t>
            </a:r>
          </a:p>
          <a:p>
            <a:pPr algn="just">
              <a:lnSpc>
                <a:spcPts val="4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5th Entity: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PASSENGER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91764" y="872968"/>
            <a:ext cx="4346950" cy="43469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15" t="0" r="-250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60667" y="768193"/>
            <a:ext cx="9898633" cy="75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Attributes: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BookingID: INT, Primary Key, Auto-increment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ScheduleID: INT, Foreign Key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PassengerID: INT, Foreign Key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BookingTime: DATETIME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SeatNumber: INT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PaymentStatus: VARCHAR(20), Not Null, Check constraint (pending, completed)</a:t>
            </a:r>
          </a:p>
          <a:p>
            <a:pPr algn="just">
              <a:lnSpc>
                <a:spcPts val="7000"/>
              </a:lnSpc>
            </a:pPr>
            <a:r>
              <a:rPr lang="en-US" sz="5000" spc="5">
                <a:solidFill>
                  <a:srgbClr val="FAFAFA"/>
                </a:solidFill>
                <a:latin typeface="Fredoka Bold"/>
              </a:rPr>
              <a:t>Use Cases: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Recording booking details</a:t>
            </a:r>
          </a:p>
          <a:p>
            <a:pPr algn="just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 spc="3">
                <a:solidFill>
                  <a:srgbClr val="FAFAFA"/>
                </a:solidFill>
                <a:latin typeface="Fredoka Bold"/>
              </a:rPr>
              <a:t>Tracking payment status</a:t>
            </a:r>
          </a:p>
          <a:p>
            <a:pPr algn="just">
              <a:lnSpc>
                <a:spcPts val="46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3453" y="5479029"/>
            <a:ext cx="548357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6th Entity:</a:t>
            </a:r>
          </a:p>
          <a:p>
            <a:pPr algn="ctr">
              <a:lnSpc>
                <a:spcPts val="8819"/>
              </a:lnSpc>
            </a:pPr>
            <a:r>
              <a:rPr lang="en-US" sz="6300" spc="151">
                <a:solidFill>
                  <a:srgbClr val="FAFAFA"/>
                </a:solidFill>
                <a:latin typeface="More Sugar"/>
              </a:rPr>
              <a:t>BOOKING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3453" y="7762589"/>
            <a:ext cx="6489403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BD59"/>
                </a:solidFill>
                <a:latin typeface="Canva Sans Bold Italics"/>
              </a:rPr>
              <a:t>Foreign Key Constraints: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ScheduleID references Schedule (ScheduleID)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</a:rPr>
              <a:t>PassengerID references Passenger (PassengerID)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DAGFqtk9bg4</dc:identifier>
  <dcterms:modified xsi:type="dcterms:W3CDTF">2011-08-01T06:04:30Z</dcterms:modified>
  <cp:revision>1</cp:revision>
  <dc:title>Transport Management System</dc:title>
</cp:coreProperties>
</file>